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4" r:id="rId2"/>
    <p:sldId id="273" r:id="rId3"/>
    <p:sldId id="267" r:id="rId4"/>
    <p:sldId id="268" r:id="rId5"/>
    <p:sldId id="261" r:id="rId6"/>
    <p:sldId id="269" r:id="rId7"/>
    <p:sldId id="270" r:id="rId8"/>
    <p:sldId id="271" r:id="rId9"/>
    <p:sldId id="272" r:id="rId10"/>
    <p:sldId id="274" r:id="rId11"/>
    <p:sldId id="276" r:id="rId12"/>
    <p:sldId id="277" r:id="rId13"/>
    <p:sldId id="278" r:id="rId14"/>
    <p:sldId id="279" r:id="rId15"/>
    <p:sldId id="280" r:id="rId16"/>
    <p:sldId id="282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CCFF"/>
    <a:srgbClr val="FF9933"/>
    <a:srgbClr val="B12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7E195-A402-45AF-B672-C48B1BD1C0C5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BB43E-02E7-48C7-BDD5-CDDC8721F7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509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51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05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8259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23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816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0201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16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4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2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515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2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65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12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334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chemeClr val="accent1">
                <a:lumMod val="5000"/>
                <a:lumOff val="95000"/>
              </a:schemeClr>
            </a:gs>
            <a:gs pos="35000">
              <a:schemeClr val="accent1">
                <a:lumMod val="45000"/>
                <a:lumOff val="55000"/>
              </a:schemeClr>
            </a:gs>
            <a:gs pos="89000">
              <a:srgbClr val="B12949">
                <a:alpha val="45000"/>
                <a:lumMod val="50000"/>
                <a:lumOff val="50000"/>
              </a:srgb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A9E66DF-9AA3-4AF0-AE82-10C24D0AB74B}" type="datetimeFigureOut">
              <a:rPr lang="ru-RU" smtClean="0"/>
              <a:pPr/>
              <a:t>02.02.2021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A59D-1151-480A-9535-CF05009E64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36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3460" y="675810"/>
            <a:ext cx="10972800" cy="3206662"/>
          </a:xfrm>
        </p:spPr>
        <p:txBody>
          <a:bodyPr/>
          <a:lstStyle/>
          <a:p>
            <a:pPr algn="ctr"/>
            <a:r>
              <a:rPr lang="ru-RU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Кинезиологические</a:t>
            </a:r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Georgia" panose="02040502050405020303" pitchFamily="18" charset="0"/>
              </a:rPr>
              <a:t> упражнения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840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93792" cy="855820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«Флажок-рыбка-лодочка»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9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99" t="42125" r="14825" b="31120"/>
          <a:stretch/>
        </p:blipFill>
        <p:spPr bwMode="auto">
          <a:xfrm>
            <a:off x="4294745" y="3146020"/>
            <a:ext cx="2774731" cy="220717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C:\Users\user\Downloads\content_9.jpg"/>
          <p:cNvPicPr/>
          <p:nvPr/>
        </p:nvPicPr>
        <p:blipFill rotWithShape="1">
          <a:blip r:embed="rId2" cstate="print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506" t="7321" b="58705"/>
          <a:stretch/>
        </p:blipFill>
        <p:spPr bwMode="auto">
          <a:xfrm>
            <a:off x="696597" y="1853248"/>
            <a:ext cx="2832163" cy="2585545"/>
          </a:xfrm>
          <a:prstGeom prst="rect">
            <a:avLst/>
          </a:prstGeom>
          <a:gradFill>
            <a:gsLst>
              <a:gs pos="11000">
                <a:schemeClr val="accent2">
                  <a:lumMod val="40000"/>
                  <a:lumOff val="60000"/>
                  <a:alpha val="72000"/>
                </a:schemeClr>
              </a:gs>
              <a:gs pos="35000">
                <a:schemeClr val="accent1">
                  <a:lumMod val="45000"/>
                  <a:lumOff val="55000"/>
                </a:schemeClr>
              </a:gs>
              <a:gs pos="89000">
                <a:srgbClr val="B12949">
                  <a:alpha val="45000"/>
                  <a:lumMod val="50000"/>
                  <a:lumOff val="50000"/>
                </a:srgb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 descr="C:\Users\user\Downloads\content_9.jpg"/>
          <p:cNvPicPr/>
          <p:nvPr/>
        </p:nvPicPr>
        <p:blipFill rotWithShape="1">
          <a:blip r:embed="rId2" cstate="print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55" t="68983"/>
          <a:stretch/>
        </p:blipFill>
        <p:spPr bwMode="auto">
          <a:xfrm>
            <a:off x="7835462" y="3783723"/>
            <a:ext cx="3099426" cy="236055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  <p:extLst>
      <p:ext uri="{BB962C8B-B14F-4D97-AF65-F5344CB8AC3E}">
        <p14:creationId xmlns:p14="http://schemas.microsoft.com/office/powerpoint/2010/main" val="2287217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29696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«Ухо-нос»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s://ds04.infourok.ru/uploads/ex/11e3/000457a2-1aa939cc/img17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0" t="57998" r="22740" b="2869"/>
          <a:stretch/>
        </p:blipFill>
        <p:spPr bwMode="auto">
          <a:xfrm>
            <a:off x="535965" y="2254469"/>
            <a:ext cx="4792719" cy="2490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  <a:extLst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5743976" cy="4200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Левой рукой взяться за кончик носа, правой - за противоположное ухо, затем одновременно опустить руки, хлопнуть в ладоши и поменять их положение. </a:t>
            </a:r>
          </a:p>
        </p:txBody>
      </p:sp>
    </p:spTree>
    <p:extLst>
      <p:ext uri="{BB962C8B-B14F-4D97-AF65-F5344CB8AC3E}">
        <p14:creationId xmlns:p14="http://schemas.microsoft.com/office/powerpoint/2010/main" val="3621240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373986" cy="792758"/>
          </a:xfrm>
        </p:spPr>
        <p:txBody>
          <a:bodyPr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«Перекрестные шаги»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images.myshared.ru/33/1326375/slide_15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77" t="55371" r="24616" b="5417"/>
          <a:stretch/>
        </p:blipFill>
        <p:spPr bwMode="auto">
          <a:xfrm>
            <a:off x="1213944" y="1921588"/>
            <a:ext cx="3568881" cy="423096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6027755" cy="420024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solidFill>
                  <a:srgbClr val="0070C0"/>
                </a:solidFill>
              </a:rPr>
              <a:t>Стоя. Поднять и согнуть левую ногу в колене, локтем правой руки дотронуться до колена левой ноги, затем тоже с правой ногой и левой рукой. 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Повторить </a:t>
            </a:r>
            <a:r>
              <a:rPr lang="ru-RU" sz="2800" dirty="0">
                <a:solidFill>
                  <a:srgbClr val="0070C0"/>
                </a:solidFill>
              </a:rPr>
              <a:t>упражнение 8–10 раз. </a:t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26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92758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«Лезгинка»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images.myshared.ru/33/1326375/slide_13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796" t="58241" r="23601" b="1591"/>
          <a:stretch/>
        </p:blipFill>
        <p:spPr bwMode="auto">
          <a:xfrm>
            <a:off x="268016" y="1831863"/>
            <a:ext cx="4284740" cy="3102744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3922" y="1563360"/>
            <a:ext cx="7003851" cy="529464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solidFill>
                  <a:srgbClr val="0070C0"/>
                </a:solidFill>
              </a:rPr>
              <a:t>Любим ручками играть 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i="1" dirty="0" smtClean="0">
                <a:solidFill>
                  <a:srgbClr val="0070C0"/>
                </a:solidFill>
              </a:rPr>
              <a:t>И </a:t>
            </a:r>
            <a:r>
              <a:rPr lang="ru-RU" sz="2800" b="1" i="1" dirty="0">
                <a:solidFill>
                  <a:srgbClr val="0070C0"/>
                </a:solidFill>
              </a:rPr>
              <a:t>лезгинку танцевать. 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Левая </a:t>
            </a:r>
            <a:r>
              <a:rPr lang="ru-RU" sz="2800" dirty="0">
                <a:solidFill>
                  <a:srgbClr val="0070C0"/>
                </a:solidFill>
              </a:rPr>
              <a:t>рука сложена в кулак, большой палец отставлен в сторону, кулак развернут пальцами к себе. 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Правая </a:t>
            </a:r>
            <a:r>
              <a:rPr lang="ru-RU" sz="2800" dirty="0">
                <a:solidFill>
                  <a:srgbClr val="0070C0"/>
                </a:solidFill>
              </a:rPr>
              <a:t>рука прямой ладонью в горизонтальном положении прикасается к мизинцу левой. 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После </a:t>
            </a:r>
            <a:r>
              <a:rPr lang="ru-RU" sz="2800" dirty="0">
                <a:solidFill>
                  <a:srgbClr val="0070C0"/>
                </a:solidFill>
              </a:rPr>
              <a:t>этого одновременно происходит смена правой и левой рук в течении 6-8 раз. </a:t>
            </a:r>
          </a:p>
        </p:txBody>
      </p:sp>
    </p:spTree>
    <p:extLst>
      <p:ext uri="{BB962C8B-B14F-4D97-AF65-F5344CB8AC3E}">
        <p14:creationId xmlns:p14="http://schemas.microsoft.com/office/powerpoint/2010/main" val="3924679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04952"/>
            <a:ext cx="9404723" cy="1648296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Глазодвигательные упражнения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s://ds03.infourok.ru/uploads/ex/077d/00059944-d0111074/img32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1" t="24766" r="2083" b="13068"/>
          <a:stretch/>
        </p:blipFill>
        <p:spPr bwMode="auto">
          <a:xfrm>
            <a:off x="2475186" y="1095164"/>
            <a:ext cx="6369269" cy="5578304"/>
          </a:xfrm>
          <a:prstGeom prst="rect">
            <a:avLst/>
          </a:prstGeom>
          <a:ln w="38100" cap="sq">
            <a:solidFill>
              <a:srgbClr val="FFCC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12700"/>
          </a:effectLst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509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319917" cy="729696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«Симметричные рисунки»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s://arhivurokov.ru/kopilka/uploads/user_file_57b3f39483837/img_user_file_57b3f39483837_1_3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duotone>
              <a:prstClr val="black"/>
              <a:srgbClr val="CCCC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6" t="19027" r="4235" b="38891"/>
          <a:stretch/>
        </p:blipFill>
        <p:spPr bwMode="auto">
          <a:xfrm>
            <a:off x="646111" y="2506717"/>
            <a:ext cx="4918846" cy="20810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CCFF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prst="cross"/>
          </a:sp3d>
          <a:extLst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6311535" cy="42002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70C0"/>
                </a:solidFill>
              </a:rPr>
              <a:t>Рисовать в воздухе обеими руками зеркально симметричные рисунки (начинать лучше с круглого предмета: яблоко, арбуз и т. д. Главное, чтобы ребенок смотрел во время "рисования" на свою руку). 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Затем повторить это движение одновременно двумя руками</a:t>
            </a: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362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817845" cy="3329581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prstTxWarp prst="textFadeRight">
              <a:avLst>
                <a:gd name="adj" fmla="val 0"/>
              </a:avLst>
            </a:prstTxWarp>
          </a:bodyPr>
          <a:lstStyle/>
          <a:p>
            <a:pPr algn="ctr"/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Спасибо </a:t>
            </a:r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</a:br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за </a:t>
            </a:r>
            <a:r>
              <a:rPr lang="ru-RU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внимание!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154955" y="5593080"/>
            <a:ext cx="882565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761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Литература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2604"/>
            <a:ext cx="10515600" cy="5336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Афонькин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С.Ю., </a:t>
            </a:r>
            <a:r>
              <a:rPr lang="ru-RU" b="1" dirty="0" err="1">
                <a:solidFill>
                  <a:srgbClr val="0070C0"/>
                </a:solidFill>
                <a:latin typeface="Georgia" panose="02040502050405020303" pitchFamily="18" charset="0"/>
              </a:rPr>
              <a:t>Рузина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 М.С. Страна пальчиковых игр. - СПб., 1997. </a:t>
            </a:r>
            <a:endParaRPr lang="ru-RU" b="1" dirty="0" smtClean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Рузина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М.С. Пальчиковые и телесные игры для малышей – СПб.: Речь, 2003. </a:t>
            </a:r>
            <a:endParaRPr lang="ru-RU" b="1" dirty="0" smtClean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Сиротюк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А.Л. Обучение детей с учетом психофизиологии: Практическое руководство для учителей и родителей. – М.: Сфера, 2001. </a:t>
            </a:r>
            <a:endParaRPr lang="ru-RU" b="1" dirty="0" smtClean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Стамбулова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Н.Б. Опыт использования специальных физических упражнений для развития некоторых психических процессов у младших школьников – М., 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1977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Хризман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Т.П. Развитие функций детского мозга – Л., 1978. 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Цвынтарный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В.В. Играем пальчиками и развиваем речь. СПб., 1996. </a:t>
            </a:r>
            <a:endParaRPr lang="ru-RU" b="1" dirty="0" smtClean="0">
              <a:solidFill>
                <a:srgbClr val="0070C0"/>
              </a:solidFill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b="1" dirty="0" err="1" smtClean="0">
                <a:solidFill>
                  <a:srgbClr val="0070C0"/>
                </a:solidFill>
                <a:latin typeface="Georgia" panose="02040502050405020303" pitchFamily="18" charset="0"/>
              </a:rPr>
              <a:t>Шанина</a:t>
            </a:r>
            <a:r>
              <a:rPr lang="ru-RU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Г.Е Упражнения специального </a:t>
            </a:r>
            <a:r>
              <a:rPr lang="ru-RU" b="1" dirty="0" err="1">
                <a:solidFill>
                  <a:srgbClr val="0070C0"/>
                </a:solidFill>
                <a:latin typeface="Georgia" panose="02040502050405020303" pitchFamily="18" charset="0"/>
              </a:rPr>
              <a:t>кинезиологического</a:t>
            </a:r>
            <a:r>
              <a:rPr lang="ru-RU" b="1" dirty="0">
                <a:solidFill>
                  <a:srgbClr val="0070C0"/>
                </a:solidFill>
                <a:latin typeface="Georgia" panose="02040502050405020303" pitchFamily="18" charset="0"/>
              </a:rPr>
              <a:t> комплекса для восстановления межполушарного взаимодействия у детей и подростков: Учебное пособие – М., 1999.</a:t>
            </a:r>
          </a:p>
          <a:p>
            <a:endParaRPr lang="ru-RU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86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«Колечко»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8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duotone>
              <a:prstClr val="black"/>
              <a:schemeClr val="tx2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 b="17156"/>
          <a:stretch/>
        </p:blipFill>
        <p:spPr bwMode="auto">
          <a:xfrm>
            <a:off x="646111" y="1853248"/>
            <a:ext cx="2482700" cy="3056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224462" y="1568918"/>
            <a:ext cx="7122695" cy="4687419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Поочередно и как можно быстрее перебирай­те пальцы рук, соединяя в кольцо с большим пальцем по­следовательно указательный, средний и т.д. Проба выпол­няется в прямом (от указательного пальца к мизинцу) и в обратном (от мизинца к указательному пальцу) порядке. Вначале упражнение выполняется каждой рукой отдельно, затем вместе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220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067834" cy="1400530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Упражнение «Кулак-ребро Ладонь»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10" name="Объект 9" descr="C:\Users\user\Downloads\content_1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8" t="39858" r="-843" b="24813"/>
          <a:stretch/>
        </p:blipFill>
        <p:spPr bwMode="auto">
          <a:xfrm>
            <a:off x="2127183" y="3060895"/>
            <a:ext cx="2404920" cy="1915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ownloads\content_1.jpg"/>
          <p:cNvPicPr/>
          <p:nvPr/>
        </p:nvPicPr>
        <p:blipFill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7" t="4985" r="1252" b="60836"/>
          <a:stretch/>
        </p:blipFill>
        <p:spPr bwMode="auto">
          <a:xfrm>
            <a:off x="510139" y="1309101"/>
            <a:ext cx="2416551" cy="1751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ownloads\content_1.jpg"/>
          <p:cNvPicPr/>
          <p:nvPr/>
        </p:nvPicPr>
        <p:blipFill rotWithShape="1"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3" t="70839"/>
          <a:stretch/>
        </p:blipFill>
        <p:spPr bwMode="auto">
          <a:xfrm>
            <a:off x="3686475" y="4745255"/>
            <a:ext cx="2303837" cy="178508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37517" y="2109193"/>
            <a:ext cx="54801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</a:rPr>
              <a:t>Ребенку показывают три поло­жения руки на плоскости стола, последовательно сменяю­щих друг друга. Ладонь на плоскости, ладонь сжатая в ку­лак, ладонь ребром на плоскости стола, распрямленная ла­донь на плоскости стола. Ребенок выполняет пробу вместе с педагогом, затем по памяти в течение 8—10 повторений моторной программы. Проба выполняется сначала правой рукой, потом — левой, затем — двумя руками вместе. При усвоении программы или при затруднениях в выполнении педагог предлагает ребенку помогать себе командами («ку­лак—ребро—ладонь»), произносимыми вслух или про себя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9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Упражнение «Фонарики»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Объект 3" descr="C:\Users\user\Downloads\content_2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013" r="-723" b="49441"/>
          <a:stretch/>
        </p:blipFill>
        <p:spPr bwMode="auto">
          <a:xfrm>
            <a:off x="646111" y="1434164"/>
            <a:ext cx="3271371" cy="20790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5703318" cy="4200245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dirty="0">
                <a:solidFill>
                  <a:srgbClr val="0070C0"/>
                </a:solidFill>
              </a:rPr>
              <a:t>Читать стихотворение и на каждую фразу делать одновременно обеими кистями рук соответствующие движения: сжимаем и разжимаем </a:t>
            </a:r>
            <a:r>
              <a:rPr lang="ru-RU" dirty="0" smtClean="0">
                <a:solidFill>
                  <a:srgbClr val="0070C0"/>
                </a:solidFill>
              </a:rPr>
              <a:t>пальцы</a:t>
            </a:r>
          </a:p>
          <a:p>
            <a:pPr lvl="0"/>
            <a:endParaRPr lang="ru-RU" dirty="0">
              <a:solidFill>
                <a:srgbClr val="0070C0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Мы фонарики зажжем,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А потом гулять пойдем.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Вот фонарики сияют,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70C0"/>
                </a:solidFill>
              </a:rPr>
              <a:t>Нам дорогу освещают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C:\Users\user\Downloads\content_2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000" contras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363" b="1"/>
          <a:stretch/>
        </p:blipFill>
        <p:spPr bwMode="auto">
          <a:xfrm>
            <a:off x="1601710" y="3625607"/>
            <a:ext cx="3846970" cy="2868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270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52438"/>
            <a:ext cx="11661732" cy="1400175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«Дом-ежик-замок»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 descr="C:\Users\user\Downloads\content_3.jpg"/>
          <p:cNvPicPr>
            <a:picLocks noGrp="1"/>
          </p:cNvPicPr>
          <p:nvPr>
            <p:ph sz="half" idx="4294967295"/>
          </p:nvPr>
        </p:nvPicPr>
        <p:blipFill rotWithShape="1">
          <a:blip r:embed="rId2" cstate="print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01" t="6715" r="4322" b="55072"/>
          <a:stretch/>
        </p:blipFill>
        <p:spPr bwMode="auto">
          <a:xfrm>
            <a:off x="694183" y="1542338"/>
            <a:ext cx="2870286" cy="2317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6" name="Рисунок 5" descr="C:\Users\user\Downloads\content_3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8" t="42720" r="3242" b="26932"/>
          <a:stretch/>
        </p:blipFill>
        <p:spPr bwMode="auto">
          <a:xfrm>
            <a:off x="3781049" y="2701213"/>
            <a:ext cx="4384109" cy="2179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7" name="Рисунок 6" descr="C:\Users\user\Downloads\content_3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11" t="71686" r="31251"/>
          <a:stretch/>
        </p:blipFill>
        <p:spPr bwMode="auto">
          <a:xfrm>
            <a:off x="8499709" y="4376533"/>
            <a:ext cx="3162023" cy="2033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7209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316244" cy="884089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«Гусь-курица-петух»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4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087" r="18330" b="43434"/>
          <a:stretch/>
        </p:blipFill>
        <p:spPr bwMode="auto">
          <a:xfrm>
            <a:off x="4506169" y="2453363"/>
            <a:ext cx="3596127" cy="2032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C:\Users\user\Downloads\content_4.jpg"/>
          <p:cNvPicPr/>
          <p:nvPr/>
        </p:nvPicPr>
        <p:blipFill rotWithShape="1">
          <a:blip r:embed="rId2" cstate="print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1" t="72204" r="18998" b="344"/>
          <a:stretch/>
        </p:blipFill>
        <p:spPr bwMode="auto">
          <a:xfrm>
            <a:off x="8129391" y="3908121"/>
            <a:ext cx="3832964" cy="2254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 descr="C:\Users\user\Downloads\content_4.jpg"/>
          <p:cNvPicPr/>
          <p:nvPr/>
        </p:nvPicPr>
        <p:blipFill rotWithShape="1">
          <a:blip r:embed="rId4" cstate="print">
            <a:duotone>
              <a:prstClr val="black"/>
              <a:schemeClr val="tx2">
                <a:lumMod val="40000"/>
                <a:lumOff val="6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colorTemperature colorTemp="3942"/>
                    </a14:imgEffect>
                    <a14:imgEffect>
                      <a14:saturation sat="1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10" t="3698" r="-226" b="71207"/>
          <a:stretch/>
        </p:blipFill>
        <p:spPr bwMode="auto">
          <a:xfrm>
            <a:off x="395630" y="1236599"/>
            <a:ext cx="3962270" cy="2233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471082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78459" cy="724729"/>
          </a:xfrm>
        </p:spPr>
        <p:txBody>
          <a:bodyPr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«Зайчик-колечко-цепочка»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rgbClr val="FF993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13" t="36462" b="35476"/>
          <a:stretch/>
        </p:blipFill>
        <p:spPr bwMode="auto">
          <a:xfrm>
            <a:off x="3490379" y="2949859"/>
            <a:ext cx="3074708" cy="2280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user\Downloads\content_5.jpg"/>
          <p:cNvPicPr/>
          <p:nvPr/>
        </p:nvPicPr>
        <p:blipFill rotWithShape="1">
          <a:blip r:embed="rId2" cstate="print">
            <a:duotone>
              <a:prstClr val="black"/>
              <a:srgbClr val="FF993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2049"/>
          <a:stretch/>
        </p:blipFill>
        <p:spPr bwMode="auto">
          <a:xfrm>
            <a:off x="7013064" y="3809641"/>
            <a:ext cx="4811506" cy="27803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user\Downloads\content_5.jpg"/>
          <p:cNvPicPr/>
          <p:nvPr/>
        </p:nvPicPr>
        <p:blipFill rotWithShape="1">
          <a:blip r:embed="rId4" cstate="print">
            <a:duotone>
              <a:prstClr val="black"/>
              <a:srgbClr val="FF9933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7000"/>
                    </a14:imgEffect>
                    <a14:imgEffect>
                      <a14:colorTemperature colorTemp="3183"/>
                    </a14:imgEffect>
                    <a14:imgEffect>
                      <a14:saturation sat="34000"/>
                    </a14:imgEffect>
                    <a14:imgEffect>
                      <a14:brightnessContrast bright="12000" contrast="-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20" t="4219" r="33738" b="58208"/>
          <a:stretch/>
        </p:blipFill>
        <p:spPr bwMode="auto">
          <a:xfrm>
            <a:off x="512146" y="1484530"/>
            <a:ext cx="2530257" cy="26054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646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1" y="452718"/>
            <a:ext cx="11824138" cy="840054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«Ножницы-собака-лошадка»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6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rgbClr val="FFCC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991" b="39955"/>
          <a:stretch/>
        </p:blipFill>
        <p:spPr bwMode="auto">
          <a:xfrm>
            <a:off x="3642857" y="2364829"/>
            <a:ext cx="3766935" cy="27274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user\Downloads\content_6.jpg"/>
          <p:cNvPicPr/>
          <p:nvPr/>
        </p:nvPicPr>
        <p:blipFill rotWithShape="1">
          <a:blip r:embed="rId2" cstate="print">
            <a:duotone>
              <a:prstClr val="black"/>
              <a:srgbClr val="FFCC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84" t="71013"/>
          <a:stretch/>
        </p:blipFill>
        <p:spPr bwMode="auto">
          <a:xfrm>
            <a:off x="7567448" y="3820789"/>
            <a:ext cx="4430111" cy="2737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user\Downloads\content_6.jpg"/>
          <p:cNvPicPr/>
          <p:nvPr/>
        </p:nvPicPr>
        <p:blipFill rotWithShape="1">
          <a:blip r:embed="rId4" cstate="print">
            <a:duotone>
              <a:prstClr val="black"/>
              <a:srgbClr val="FFCCFF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9" t="5558" r="45878" b="74014"/>
          <a:stretch/>
        </p:blipFill>
        <p:spPr bwMode="auto">
          <a:xfrm>
            <a:off x="173421" y="1576552"/>
            <a:ext cx="2963917" cy="2244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93847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991" y="515780"/>
            <a:ext cx="10941544" cy="761227"/>
          </a:xfrm>
        </p:spPr>
        <p:txBody>
          <a:bodyPr/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Упражнение «Зайчик-коза-вилка»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C:\Users\user\Downloads\content_7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513" t="36528" r="6910" b="31917"/>
          <a:stretch/>
        </p:blipFill>
        <p:spPr bwMode="auto">
          <a:xfrm>
            <a:off x="4265370" y="2582917"/>
            <a:ext cx="3462786" cy="2364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user\Downloads\content_7.jpg"/>
          <p:cNvPicPr/>
          <p:nvPr/>
        </p:nvPicPr>
        <p:blipFill rotWithShape="1"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566" t="3664" b="63986"/>
          <a:stretch/>
        </p:blipFill>
        <p:spPr bwMode="auto">
          <a:xfrm>
            <a:off x="379921" y="1432034"/>
            <a:ext cx="3677443" cy="2301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user\Downloads\content_7.jpg"/>
          <p:cNvPicPr/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662" t="68649"/>
          <a:stretch/>
        </p:blipFill>
        <p:spPr bwMode="auto">
          <a:xfrm>
            <a:off x="7936162" y="4099034"/>
            <a:ext cx="3947385" cy="2230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7513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Другая 3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E0CAA2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C0BABA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347</TotalTime>
  <Words>447</Words>
  <Application>Microsoft Office PowerPoint</Application>
  <PresentationFormat>Произвольный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Ион</vt:lpstr>
      <vt:lpstr>Кинезиологические упражнения</vt:lpstr>
      <vt:lpstr>Упражнение «Колечко»</vt:lpstr>
      <vt:lpstr>Упражнение «Кулак-ребро Ладонь»</vt:lpstr>
      <vt:lpstr>Упражнение «Фонарики»</vt:lpstr>
      <vt:lpstr>Упражнение «Дом-ежик-замок»</vt:lpstr>
      <vt:lpstr>Упражнение «Гусь-курица-петух»</vt:lpstr>
      <vt:lpstr>Упражнение «Зайчик-колечко-цепочка»</vt:lpstr>
      <vt:lpstr>Упражнение «Ножницы-собака-лошадка»</vt:lpstr>
      <vt:lpstr>Упражнение «Зайчик-коза-вилка»</vt:lpstr>
      <vt:lpstr>Упражнение «Флажок-рыбка-лодочка»</vt:lpstr>
      <vt:lpstr>Упражнение «Ухо-нос»</vt:lpstr>
      <vt:lpstr>«Перекрестные шаги»</vt:lpstr>
      <vt:lpstr>«Лезгинка»</vt:lpstr>
      <vt:lpstr>Глазодвигательные упражнения</vt:lpstr>
      <vt:lpstr>Упражнение «Симметричные рисунки»</vt:lpstr>
      <vt:lpstr>Спасибо  за внимание!</vt:lpstr>
      <vt:lpstr>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28</cp:revision>
  <dcterms:created xsi:type="dcterms:W3CDTF">2018-04-08T10:25:34Z</dcterms:created>
  <dcterms:modified xsi:type="dcterms:W3CDTF">2021-02-02T10:54:53Z</dcterms:modified>
</cp:coreProperties>
</file>